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66" r:id="rId6"/>
    <p:sldId id="261" r:id="rId7"/>
    <p:sldId id="267" r:id="rId8"/>
    <p:sldId id="264" r:id="rId9"/>
    <p:sldId id="26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0C25C09-56C5-46C2-9D24-F53F63E615B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2FB050-250E-41E2-9A68-00F494ECF8B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5C09-56C5-46C2-9D24-F53F63E615B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B050-250E-41E2-9A68-00F494ECF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5C09-56C5-46C2-9D24-F53F63E615B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2FB050-250E-41E2-9A68-00F494ECF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5C09-56C5-46C2-9D24-F53F63E615B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B050-250E-41E2-9A68-00F494ECF8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C25C09-56C5-46C2-9D24-F53F63E615B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2FB050-250E-41E2-9A68-00F494ECF8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5C09-56C5-46C2-9D24-F53F63E615B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B050-250E-41E2-9A68-00F494ECF8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5C09-56C5-46C2-9D24-F53F63E615B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B050-250E-41E2-9A68-00F494ECF8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5C09-56C5-46C2-9D24-F53F63E615B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B050-250E-41E2-9A68-00F494ECF8B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5C09-56C5-46C2-9D24-F53F63E615B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B050-250E-41E2-9A68-00F494ECF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5C09-56C5-46C2-9D24-F53F63E615B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2FB050-250E-41E2-9A68-00F494ECF8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5C09-56C5-46C2-9D24-F53F63E615B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B050-250E-41E2-9A68-00F494ECF8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0C25C09-56C5-46C2-9D24-F53F63E615B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D2FB050-250E-41E2-9A68-00F494ECF8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Casey Sutton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00400"/>
            <a:ext cx="6629400" cy="1960419"/>
          </a:xfrm>
        </p:spPr>
        <p:txBody>
          <a:bodyPr/>
          <a:lstStyle/>
          <a:p>
            <a:r>
              <a:rPr lang="en-US" dirty="0" smtClean="0"/>
              <a:t>Discovering percent error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024459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Goal: </a:t>
            </a:r>
            <a:endParaRPr lang="en-US" sz="2000" dirty="0" smtClean="0"/>
          </a:p>
          <a:p>
            <a:r>
              <a:rPr lang="en-US" dirty="0" smtClean="0"/>
              <a:t>Students </a:t>
            </a:r>
            <a:r>
              <a:rPr lang="en-US" dirty="0" smtClean="0"/>
              <a:t>will discover the </a:t>
            </a:r>
            <a:r>
              <a:rPr lang="en-US" dirty="0" smtClean="0"/>
              <a:t>meaning percent error through their understanding </a:t>
            </a:r>
            <a:r>
              <a:rPr lang="en-US" dirty="0" smtClean="0"/>
              <a:t>of </a:t>
            </a:r>
            <a:r>
              <a:rPr lang="en-US" dirty="0" smtClean="0"/>
              <a:t>volume.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3964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http://www.educationworld.com/a_tsl/archives/06-1/lesson015.shtml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Students will </a:t>
            </a:r>
            <a:r>
              <a:rPr lang="en-US" dirty="0" smtClean="0"/>
              <a:t>explore their understanding of</a:t>
            </a:r>
            <a:r>
              <a:rPr lang="en-US" dirty="0" smtClean="0"/>
              <a:t> volume</a:t>
            </a:r>
            <a:r>
              <a:rPr lang="en-US" dirty="0" smtClean="0"/>
              <a:t>.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Students will record and measure volume.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Students </a:t>
            </a:r>
            <a:r>
              <a:rPr lang="en-US" dirty="0" smtClean="0"/>
              <a:t>will build an understanding of percent error.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Step </a:t>
            </a:r>
            <a:r>
              <a:rPr lang="en-US" dirty="0" smtClean="0"/>
              <a:t>1: Measure and Record the dimensions of your Starburst package (in inches) 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volume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3048000"/>
            <a:ext cx="2389909" cy="1792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09" y="3048000"/>
            <a:ext cx="2422236" cy="1816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991716"/>
            <a:ext cx="2311400" cy="173355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564731"/>
              </p:ext>
            </p:extLst>
          </p:nvPr>
        </p:nvGraphicFramePr>
        <p:xfrm>
          <a:off x="1708727" y="5029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Starburst Package Dimensions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 inches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3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dirty="0"/>
              <a:t>Step 2</a:t>
            </a:r>
            <a:r>
              <a:rPr lang="en-US" dirty="0"/>
              <a:t>: Find out how many Starbursts packages fill up </a:t>
            </a:r>
            <a:r>
              <a:rPr lang="en-US" dirty="0" smtClean="0"/>
              <a:t>the </a:t>
            </a:r>
            <a:r>
              <a:rPr lang="en-US" dirty="0"/>
              <a:t>your box? 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volume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71748"/>
            <a:ext cx="27432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4629148"/>
            <a:ext cx="2727036" cy="2045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2571748"/>
            <a:ext cx="2727036" cy="2045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46021"/>
            <a:ext cx="2743200" cy="20574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121099"/>
              </p:ext>
            </p:extLst>
          </p:nvPr>
        </p:nvGraphicFramePr>
        <p:xfrm>
          <a:off x="5590309" y="2571748"/>
          <a:ext cx="332509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546"/>
                <a:gridCol w="1662546"/>
              </a:tblGrid>
              <a:tr h="5111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Box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Starburst</a:t>
                      </a:r>
                      <a:r>
                        <a:rPr lang="en-US" baseline="0" dirty="0" smtClean="0"/>
                        <a:t> Packages</a:t>
                      </a:r>
                      <a:endParaRPr lang="en-US" dirty="0"/>
                    </a:p>
                  </a:txBody>
                  <a:tcPr/>
                </a:tc>
              </a:tr>
              <a:tr h="5111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Cinnamon Toast Crunch (C.T.C)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 Packages</a:t>
                      </a:r>
                      <a:endParaRPr lang="en-US" dirty="0"/>
                    </a:p>
                  </a:txBody>
                  <a:tcPr anchor="ctr"/>
                </a:tc>
              </a:tr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Fruit Bar Box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 Packages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3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b="1" dirty="0"/>
              <a:t>Step 3</a:t>
            </a:r>
            <a:r>
              <a:rPr lang="en-US" dirty="0"/>
              <a:t>: Determine the Volume of your box </a:t>
            </a:r>
            <a:r>
              <a:rPr lang="en-US" dirty="0" smtClean="0"/>
              <a:t>by multiplying the volume of ONE Starburst package with how many starburst packages fit in your box.  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Volume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90018"/>
              </p:ext>
            </p:extLst>
          </p:nvPr>
        </p:nvGraphicFramePr>
        <p:xfrm>
          <a:off x="990600" y="3962400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8956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Box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Calculations </a:t>
                      </a:r>
                    </a:p>
                    <a:p>
                      <a:pPr algn="ctr"/>
                      <a:r>
                        <a:rPr lang="en-US" dirty="0" smtClean="0"/>
                        <a:t>Volume X # of Packages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Final Answer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C.T.C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2.8125 X 36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101.25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Fruit Bar Box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2.8125 X 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 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7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volume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02001"/>
            <a:ext cx="4724399" cy="1111758"/>
          </a:xfrm>
        </p:spPr>
        <p:txBody>
          <a:bodyPr/>
          <a:lstStyle/>
          <a:p>
            <a:pPr marL="45720" indent="0">
              <a:buNone/>
            </a:pPr>
            <a:r>
              <a:rPr lang="en-US" b="1" dirty="0" smtClean="0"/>
              <a:t>Step </a:t>
            </a:r>
            <a:r>
              <a:rPr lang="en-US" b="1" dirty="0"/>
              <a:t>4</a:t>
            </a:r>
            <a:r>
              <a:rPr lang="en-US" dirty="0"/>
              <a:t>: Measure the Length, Width and Height of your </a:t>
            </a:r>
            <a:r>
              <a:rPr lang="en-US" dirty="0" smtClean="0"/>
              <a:t>object (using a ruler)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18769"/>
              </p:ext>
            </p:extLst>
          </p:nvPr>
        </p:nvGraphicFramePr>
        <p:xfrm>
          <a:off x="0" y="5120640"/>
          <a:ext cx="6172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627093">
                <a:tc>
                  <a:txBody>
                    <a:bodyPr/>
                    <a:lstStyle/>
                    <a:p>
                      <a:r>
                        <a:rPr lang="en-US" dirty="0" smtClean="0"/>
                        <a:t>Dimension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Cinnamon</a:t>
                      </a:r>
                      <a:r>
                        <a:rPr lang="en-US" baseline="0" dirty="0" smtClean="0"/>
                        <a:t> Toast Crunch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 Box</a:t>
                      </a:r>
                      <a:endParaRPr lang="en-US" dirty="0"/>
                    </a:p>
                  </a:txBody>
                  <a:tcPr/>
                </a:tc>
              </a:tr>
              <a:tr h="363316"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 inches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inches</a:t>
                      </a:r>
                      <a:endParaRPr lang="en-US" dirty="0"/>
                    </a:p>
                  </a:txBody>
                  <a:tcPr/>
                </a:tc>
              </a:tr>
              <a:tr h="363316">
                <a:tc>
                  <a:txBody>
                    <a:bodyPr/>
                    <a:lstStyle/>
                    <a:p>
                      <a:r>
                        <a:rPr lang="en-US" dirty="0" smtClean="0"/>
                        <a:t>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inches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inches</a:t>
                      </a:r>
                      <a:endParaRPr lang="en-US" dirty="0"/>
                    </a:p>
                  </a:txBody>
                  <a:tcPr/>
                </a:tc>
              </a:tr>
              <a:tr h="363316">
                <a:tc>
                  <a:txBody>
                    <a:bodyPr/>
                    <a:lstStyle/>
                    <a:p>
                      <a:r>
                        <a:rPr lang="en-US" dirty="0" smtClean="0"/>
                        <a:t>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10.75 inches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1.75 inches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8" y="1600200"/>
            <a:ext cx="2154382" cy="1615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631373"/>
            <a:ext cx="2112818" cy="1584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3195205"/>
            <a:ext cx="1752600" cy="233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3005"/>
            <a:ext cx="2389140" cy="1791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09" y="2382405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en-US" b="1" dirty="0"/>
                  <a:t>Step 5</a:t>
                </a:r>
                <a:r>
                  <a:rPr lang="en-US" dirty="0"/>
                  <a:t>: Calculate the </a:t>
                </a:r>
                <a:r>
                  <a:rPr lang="en-US" dirty="0" smtClean="0"/>
                  <a:t>actual Volume </a:t>
                </a:r>
                <a:r>
                  <a:rPr lang="en-US" dirty="0"/>
                  <a:t>using the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𝑊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marL="45720" indent="0">
                  <a:buNone/>
                </a:pPr>
                <a:endParaRPr lang="en-US" dirty="0">
                  <a:ea typeface="Cambria Math"/>
                </a:endParaRPr>
              </a:p>
              <a:p>
                <a:pPr marL="45720" indent="0">
                  <a:buNone/>
                </a:pPr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5" t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volume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9093186"/>
                  </p:ext>
                </p:extLst>
              </p:nvPr>
            </p:nvGraphicFramePr>
            <p:xfrm>
              <a:off x="1295400" y="2819400"/>
              <a:ext cx="6477000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3048000"/>
                    <a:gridCol w="1828800"/>
                  </a:tblGrid>
                  <a:tr h="6604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Type of Box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Calculations</a:t>
                          </a:r>
                          <a:r>
                            <a:rPr lang="en-US" baseline="0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Final Answer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604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C.T.C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=7.5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×10.75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 ×2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=161.25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6604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Fruit Bar Box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=7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×5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×1.75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=61.25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9093186"/>
                  </p:ext>
                </p:extLst>
              </p:nvPr>
            </p:nvGraphicFramePr>
            <p:xfrm>
              <a:off x="1295400" y="2819400"/>
              <a:ext cx="6477000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3048000"/>
                    <a:gridCol w="1828800"/>
                  </a:tblGrid>
                  <a:tr h="6604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Type of Box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Calculations</a:t>
                          </a:r>
                          <a:r>
                            <a:rPr lang="en-US" baseline="0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Final Answer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604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C.T.C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2600" t="-103670" r="-60000" b="-99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4333" t="-103670" b="-99083"/>
                          </a:stretch>
                        </a:blipFill>
                      </a:tcPr>
                    </a:tc>
                  </a:tr>
                  <a:tr h="6604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Fruit Bar Box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2600" t="-205556" r="-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4333" t="-20555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250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37048"/>
            <a:ext cx="8407893" cy="4407408"/>
          </a:xfrm>
        </p:spPr>
        <p:txBody>
          <a:bodyPr/>
          <a:lstStyle/>
          <a:p>
            <a:pPr marL="45720" indent="0">
              <a:buNone/>
            </a:pPr>
            <a:r>
              <a:rPr lang="en-US" b="1" dirty="0" smtClean="0"/>
              <a:t>Step </a:t>
            </a:r>
            <a:r>
              <a:rPr lang="en-US" b="1" dirty="0"/>
              <a:t>6</a:t>
            </a:r>
            <a:r>
              <a:rPr lang="en-US" dirty="0"/>
              <a:t>: What do you notice about your answer in step 3 and step 5? What do you think this says about the volume of your box?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volume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0"/>
            <a:ext cx="4006273" cy="30047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4815831"/>
                  </p:ext>
                </p:extLst>
              </p:nvPr>
            </p:nvGraphicFramePr>
            <p:xfrm>
              <a:off x="152400" y="3940752"/>
              <a:ext cx="4800600" cy="18504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85719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Type of Box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First Value(Step 3)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Second Value (Step 5)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9662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C.T.C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101.25 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161.25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49662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Fruit Box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90 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61.25 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4815831"/>
                  </p:ext>
                </p:extLst>
              </p:nvPr>
            </p:nvGraphicFramePr>
            <p:xfrm>
              <a:off x="152400" y="3940752"/>
              <a:ext cx="4800600" cy="18504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/>
                    <a:gridCol w="1600200"/>
                    <a:gridCol w="1600200"/>
                  </a:tblGrid>
                  <a:tr h="85719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Type of Box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First Value(Step 3)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Second Value (Step 5)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9662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C.T.C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382" t="-180247" r="-100382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620" t="-180247" b="-101235"/>
                          </a:stretch>
                        </a:blipFill>
                      </a:tcPr>
                    </a:tc>
                  </a:tr>
                  <a:tr h="49662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Fruit Box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382" t="-276829" r="-1003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620" t="-2768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661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1260" cy="1054394"/>
          </a:xfrm>
        </p:spPr>
        <p:txBody>
          <a:bodyPr/>
          <a:lstStyle/>
          <a:p>
            <a:r>
              <a:rPr lang="en-US" dirty="0" smtClean="0"/>
              <a:t>Percent error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702378"/>
            <a:ext cx="661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/>
              <a:t>Percent  </a:t>
            </a:r>
            <a:r>
              <a:rPr lang="es-US" dirty="0"/>
              <a:t>error </a:t>
            </a:r>
            <a:r>
              <a:rPr lang="es-US" dirty="0" smtClean="0"/>
              <a:t>=                                                                 x 100%  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8025" y="1824060"/>
            <a:ext cx="3228975" cy="4953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016455"/>
                  </p:ext>
                </p:extLst>
              </p:nvPr>
            </p:nvGraphicFramePr>
            <p:xfrm>
              <a:off x="1516856" y="2979546"/>
              <a:ext cx="6172200" cy="11946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3050"/>
                    <a:gridCol w="925830"/>
                    <a:gridCol w="2468880"/>
                    <a:gridCol w="123444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Experimental</a:t>
                          </a:r>
                          <a:r>
                            <a:rPr lang="en-US" baseline="0" dirty="0" smtClean="0"/>
                            <a:t> Value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True Value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Calculations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Percent Error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101.25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161.25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161.25 −101.25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161.25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×100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37.2%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016455"/>
                  </p:ext>
                </p:extLst>
              </p:nvPr>
            </p:nvGraphicFramePr>
            <p:xfrm>
              <a:off x="1516856" y="2979546"/>
              <a:ext cx="6172200" cy="11946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3050"/>
                    <a:gridCol w="925830"/>
                    <a:gridCol w="2468880"/>
                    <a:gridCol w="123444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Experimental</a:t>
                          </a:r>
                          <a:r>
                            <a:rPr lang="en-US" baseline="0" dirty="0" smtClean="0"/>
                            <a:t> Value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True Value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Calculations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Percent Error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5454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101.25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161.25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247" t="-120879" r="-501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1485" t="-120879" r="-4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3248025" y="2333215"/>
            <a:ext cx="272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Cinnamon Toast Crunch Box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618041"/>
                  </p:ext>
                </p:extLst>
              </p:nvPr>
            </p:nvGraphicFramePr>
            <p:xfrm>
              <a:off x="1526381" y="5257800"/>
              <a:ext cx="6172200" cy="11946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3050"/>
                    <a:gridCol w="925830"/>
                    <a:gridCol w="2468880"/>
                    <a:gridCol w="123444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Experimental</a:t>
                          </a:r>
                          <a:r>
                            <a:rPr lang="en-US" baseline="0" dirty="0" smtClean="0"/>
                            <a:t> Value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True Value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Calculations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Percent Error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61.25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90 −61.25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61.25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×100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46.9%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618041"/>
                  </p:ext>
                </p:extLst>
              </p:nvPr>
            </p:nvGraphicFramePr>
            <p:xfrm>
              <a:off x="1526381" y="5257800"/>
              <a:ext cx="6172200" cy="11946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3050"/>
                    <a:gridCol w="925830"/>
                    <a:gridCol w="2468880"/>
                    <a:gridCol w="123444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Experimental</a:t>
                          </a:r>
                          <a:r>
                            <a:rPr lang="en-US" baseline="0" dirty="0" smtClean="0"/>
                            <a:t> Value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True Value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Calculations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Percent Error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5454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61.25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119780" r="-50123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99015" t="-119780" b="-10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3047999" y="4495800"/>
            <a:ext cx="272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Fruit Bar Box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255</TotalTime>
  <Words>405</Words>
  <Application>Microsoft Office PowerPoint</Application>
  <PresentationFormat>On-screen Show (4:3)</PresentationFormat>
  <Paragraphs>106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Grid</vt:lpstr>
      <vt:lpstr>Discovering percent error</vt:lpstr>
      <vt:lpstr>objectives</vt:lpstr>
      <vt:lpstr>Discovering volume</vt:lpstr>
      <vt:lpstr>Discovering volume</vt:lpstr>
      <vt:lpstr>Discovering Volume</vt:lpstr>
      <vt:lpstr>Discovering volume</vt:lpstr>
      <vt:lpstr>Discovering volume</vt:lpstr>
      <vt:lpstr>Discovering volume</vt:lpstr>
      <vt:lpstr>Percent error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 on Activity</dc:title>
  <dc:creator>Queeny</dc:creator>
  <cp:lastModifiedBy>Queeny</cp:lastModifiedBy>
  <cp:revision>27</cp:revision>
  <dcterms:created xsi:type="dcterms:W3CDTF">2013-05-05T14:09:07Z</dcterms:created>
  <dcterms:modified xsi:type="dcterms:W3CDTF">2013-05-06T14:53:50Z</dcterms:modified>
</cp:coreProperties>
</file>